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64" r:id="rId2"/>
  </p:sldMasterIdLst>
  <p:notesMasterIdLst>
    <p:notesMasterId r:id="rId6"/>
  </p:notesMasterIdLst>
  <p:handoutMasterIdLst>
    <p:handoutMasterId r:id="rId7"/>
  </p:handoutMasterIdLst>
  <p:sldIdLst>
    <p:sldId id="2706" r:id="rId3"/>
    <p:sldId id="5117" r:id="rId4"/>
    <p:sldId id="4158" r:id="rId5"/>
  </p:sldIdLst>
  <p:sldSz cx="9144000" cy="5143500" type="screen16x9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14">
          <p15:clr>
            <a:srgbClr val="A4A3A4"/>
          </p15:clr>
        </p15:guide>
        <p15:guide id="2" pos="2984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huangzhi" initials="h" lastIdx="1" clrIdx="0"/>
  <p:cmAuthor id="7" name="admin" initials="a" lastIdx="1" clrIdx="4"/>
  <p:cmAuthor id="1" name="Hou Zhonghao" initials="Hou Zh" lastIdx="23" clrIdx="0"/>
  <p:cmAuthor id="2" name="chang cheng" initials="c" lastIdx="1" clrIdx="0"/>
  <p:cmAuthor id="3" name="杨洪志" initials="杨" lastIdx="0" clrIdx="1"/>
  <p:cmAuthor id="4" name="张馨" initials="张" lastIdx="1" clrIdx="1"/>
  <p:cmAuthor id="5" name="王颂夏" initials="王" lastIdx="2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00"/>
    <a:srgbClr val="000000"/>
    <a:srgbClr val="FF00FF"/>
    <a:srgbClr val="FFFF00"/>
    <a:srgbClr val="0066FF"/>
    <a:srgbClr val="00FFFF"/>
    <a:srgbClr val="C6E6A2"/>
    <a:srgbClr val="0000CC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447" autoAdjust="0"/>
    <p:restoredTop sz="72773" autoAdjust="0"/>
  </p:normalViewPr>
  <p:slideViewPr>
    <p:cSldViewPr snapToGrid="0">
      <p:cViewPr varScale="1">
        <p:scale>
          <a:sx n="98" d="100"/>
          <a:sy n="98" d="100"/>
        </p:scale>
        <p:origin x="1086" y="72"/>
      </p:cViewPr>
      <p:guideLst>
        <p:guide orient="horz" pos="1614"/>
        <p:guide pos="2984"/>
      </p:guideLst>
    </p:cSldViewPr>
  </p:slideViewPr>
  <p:outlineViewPr>
    <p:cViewPr>
      <p:scale>
        <a:sx n="33" d="100"/>
        <a:sy n="33" d="100"/>
      </p:scale>
      <p:origin x="0" y="986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1.xml"/><Relationship Id="rId7" Type="http://schemas.openxmlformats.org/officeDocument/2006/relationships/handoutMaster" Target="handoutMasters/handoutMaster1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771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771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771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D720FA3F-ABDD-4A4D-B117-AF5D87029EF7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379082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98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5CDCA122-6106-451F-8ECE-C97BF506CD82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936116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 smtClean="0"/>
              <a:t>大家好，今天我们介绍批量</a:t>
            </a:r>
            <a:r>
              <a:rPr lang="zh-CN" altLang="en-US" sz="12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剔除曲线异常值功能。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82195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 smtClean="0"/>
              <a:t>在工作中经常遇到部分曲线振幅值异常，当曲线存在异常振幅的情况下，往往通过曲线编辑去掉异常值，但是工作量巨大，在</a:t>
            </a:r>
            <a:r>
              <a:rPr lang="en-US" altLang="zh-CN" dirty="0" err="1" smtClean="0"/>
              <a:t>GeoRock</a:t>
            </a:r>
            <a:r>
              <a:rPr lang="zh-CN" altLang="en-US" dirty="0" smtClean="0"/>
              <a:t>模块中提供了披露剔除曲线异常值功能，可以实现将给定振幅范围之外的数据，用常数或插值方式替换原始曲线振幅异常值点。操作如下，在</a:t>
            </a:r>
            <a:r>
              <a:rPr lang="en-US" altLang="zh-CN" dirty="0" err="1" smtClean="0"/>
              <a:t>GeoRock</a:t>
            </a:r>
            <a:r>
              <a:rPr lang="zh-CN" altLang="en-US" dirty="0" smtClean="0"/>
              <a:t>模块中，选择</a:t>
            </a:r>
            <a:r>
              <a:rPr lang="en-US" altLang="zh-CN" dirty="0" smtClean="0"/>
              <a:t>Remove</a:t>
            </a:r>
            <a:r>
              <a:rPr lang="zh-CN" altLang="en-US" dirty="0" smtClean="0"/>
              <a:t> </a:t>
            </a:r>
            <a:r>
              <a:rPr lang="en-US" altLang="zh-CN" dirty="0" smtClean="0"/>
              <a:t>Abnormal</a:t>
            </a:r>
            <a:r>
              <a:rPr lang="zh-CN" altLang="en-US" dirty="0" smtClean="0"/>
              <a:t> </a:t>
            </a:r>
            <a:r>
              <a:rPr lang="en-US" altLang="zh-CN" dirty="0" smtClean="0"/>
              <a:t>Value</a:t>
            </a:r>
            <a:r>
              <a:rPr lang="zh-CN" altLang="en-US" dirty="0" smtClean="0"/>
              <a:t>模块，在</a:t>
            </a:r>
            <a:r>
              <a:rPr lang="en-US" altLang="zh-CN" dirty="0" smtClean="0"/>
              <a:t>Input</a:t>
            </a:r>
            <a:r>
              <a:rPr lang="zh-CN" altLang="en-US" dirty="0" smtClean="0"/>
              <a:t> </a:t>
            </a:r>
            <a:r>
              <a:rPr lang="en-US" altLang="zh-CN" dirty="0" smtClean="0"/>
              <a:t>and</a:t>
            </a:r>
            <a:r>
              <a:rPr lang="zh-CN" altLang="en-US" dirty="0" smtClean="0"/>
              <a:t> </a:t>
            </a:r>
            <a:r>
              <a:rPr lang="en-US" altLang="zh-CN" dirty="0" smtClean="0"/>
              <a:t>Output</a:t>
            </a:r>
            <a:r>
              <a:rPr lang="zh-CN" altLang="en-US" dirty="0" smtClean="0"/>
              <a:t>界面中选择多口井的某类曲线，在</a:t>
            </a:r>
            <a:r>
              <a:rPr lang="en-US" altLang="zh-CN" dirty="0" smtClean="0"/>
              <a:t>Output</a:t>
            </a:r>
            <a:r>
              <a:rPr lang="zh-CN" altLang="en-US" dirty="0" smtClean="0"/>
              <a:t>参数</a:t>
            </a:r>
            <a:r>
              <a:rPr lang="en-US" altLang="zh-CN" dirty="0" smtClean="0"/>
              <a:t>Curve</a:t>
            </a:r>
            <a:r>
              <a:rPr lang="zh-CN" altLang="en-US" dirty="0" smtClean="0"/>
              <a:t> </a:t>
            </a:r>
            <a:r>
              <a:rPr lang="en-US" altLang="zh-CN" dirty="0" smtClean="0"/>
              <a:t>Name</a:t>
            </a:r>
            <a:r>
              <a:rPr lang="zh-CN" altLang="en-US" dirty="0" smtClean="0"/>
              <a:t>中，输入剔除异常值之后的曲线名称，在</a:t>
            </a:r>
            <a:r>
              <a:rPr lang="en-US" altLang="zh-CN" dirty="0" smtClean="0"/>
              <a:t>Parameter</a:t>
            </a:r>
            <a:r>
              <a:rPr lang="zh-CN" altLang="en-US" dirty="0" smtClean="0"/>
              <a:t>界面中输入曲线有效振幅范围，</a:t>
            </a:r>
            <a:r>
              <a:rPr lang="en-US" altLang="zh-CN" dirty="0" err="1" smtClean="0"/>
              <a:t>leftvalue</a:t>
            </a:r>
            <a:r>
              <a:rPr lang="zh-CN" altLang="en-US" dirty="0" smtClean="0"/>
              <a:t>参数设置曲线最小值，</a:t>
            </a:r>
            <a:r>
              <a:rPr lang="en-US" altLang="zh-CN" dirty="0" err="1" smtClean="0"/>
              <a:t>rightvalue</a:t>
            </a:r>
            <a:r>
              <a:rPr lang="zh-CN" altLang="en-US" dirty="0" smtClean="0"/>
              <a:t>参数设置曲线最大值，</a:t>
            </a:r>
            <a:r>
              <a:rPr lang="en-US" altLang="zh-CN" dirty="0" err="1" smtClean="0"/>
              <a:t>Modifiedl</a:t>
            </a:r>
            <a:r>
              <a:rPr lang="zh-CN" altLang="en-US" dirty="0" smtClean="0"/>
              <a:t> </a:t>
            </a:r>
            <a:r>
              <a:rPr lang="en-US" altLang="zh-CN" dirty="0" smtClean="0"/>
              <a:t>value</a:t>
            </a:r>
            <a:r>
              <a:rPr lang="zh-CN" altLang="en-US" dirty="0" smtClean="0"/>
              <a:t> </a:t>
            </a:r>
            <a:r>
              <a:rPr lang="en-US" altLang="zh-CN" dirty="0" smtClean="0"/>
              <a:t>Mode</a:t>
            </a:r>
            <a:r>
              <a:rPr lang="zh-CN" altLang="en-US" dirty="0" smtClean="0"/>
              <a:t> 设置曲线异常值处理方式，可以选择异常值前后点插值，或是用户给定常数值。参数设置后，点击</a:t>
            </a:r>
            <a:r>
              <a:rPr lang="en-US" altLang="zh-CN" dirty="0" smtClean="0"/>
              <a:t>Run</a:t>
            </a:r>
            <a:r>
              <a:rPr lang="zh-CN" altLang="en-US" dirty="0" smtClean="0"/>
              <a:t>按钮运行，生成的曲线保存到</a:t>
            </a:r>
            <a:r>
              <a:rPr lang="en-US" altLang="zh-CN" dirty="0" err="1" smtClean="0"/>
              <a:t>GeoEast</a:t>
            </a:r>
            <a:r>
              <a:rPr lang="zh-CN" altLang="en-US" smtClean="0"/>
              <a:t>数据库。</a:t>
            </a: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14917814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algn="ctr">
              <a:lnSpc>
                <a:spcPct val="140000"/>
              </a:lnSpc>
            </a:pPr>
            <a:endParaRPr lang="zh-CN" altLang="en-US" dirty="0"/>
          </a:p>
        </p:txBody>
      </p:sp>
      <p:sp>
        <p:nvSpPr>
          <p:cNvPr id="389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9295031C-36FB-4BFB-B547-5049AC3C4D20}" type="slidenum">
              <a:rPr lang="zh-CN" altLang="en-US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53858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257D95C-8867-4DE6-AEC2-EDC2F1A18B4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010400" y="0"/>
            <a:ext cx="2133600" cy="220266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441279E-56E4-4535-887B-BD167428A50A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Rectangle 7"/>
          <p:cNvSpPr>
            <a:spLocks noChangeArrowheads="1"/>
          </p:cNvSpPr>
          <p:nvPr userDrawn="1"/>
        </p:nvSpPr>
        <p:spPr bwMode="auto">
          <a:xfrm>
            <a:off x="3852864" y="4836319"/>
            <a:ext cx="5076825" cy="25360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2017</a:t>
            </a:r>
            <a:r>
              <a:rPr kumimoji="1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年</a:t>
            </a:r>
            <a:r>
              <a:rPr kumimoji="1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华文新魏" panose="02010800040101010101" pitchFamily="2" charset="-122"/>
                <a:cs typeface="+mn-cs"/>
              </a:rPr>
              <a:t>物探技术研究中心第八届</a:t>
            </a:r>
            <a:r>
              <a:rPr kumimoji="1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科技成果交流会</a:t>
            </a:r>
          </a:p>
        </p:txBody>
      </p:sp>
      <p:cxnSp>
        <p:nvCxnSpPr>
          <p:cNvPr id="6" name="直接连接符 5"/>
          <p:cNvCxnSpPr/>
          <p:nvPr userDrawn="1"/>
        </p:nvCxnSpPr>
        <p:spPr>
          <a:xfrm>
            <a:off x="0" y="4822047"/>
            <a:ext cx="9144000" cy="1191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2791A38-76ED-4086-9242-DC9EA84F7C0E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EDE1846-B37B-4C08-97EF-A374D202C66D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4C83053-5B2E-42D1-B07C-992211138801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00100" y="205978"/>
            <a:ext cx="7686700" cy="436946"/>
          </a:xfrm>
          <a:prstGeom prst="rect">
            <a:avLst/>
          </a:prstGeom>
        </p:spPr>
        <p:txBody>
          <a:bodyPr/>
          <a:lstStyle>
            <a:lvl1pPr algn="l">
              <a:defRPr sz="3200" b="1"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B569C6E-A528-412C-8335-088E189BDA75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010400" y="0"/>
            <a:ext cx="2133600" cy="220266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C9E4AEA-C2F6-4585-861E-C0B037B2CCF7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4" name="直接连接符 3"/>
          <p:cNvCxnSpPr/>
          <p:nvPr userDrawn="1"/>
        </p:nvCxnSpPr>
        <p:spPr>
          <a:xfrm>
            <a:off x="0" y="4822047"/>
            <a:ext cx="9144000" cy="1191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00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A322979-CA67-4708-AE57-D25E7887D9A4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F0ECE54-3CF4-492C-9A7B-65D0D8C7666F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B82DC21-3200-446B-A3AF-69D1C0CEC4DD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5F5F888-8E0D-45FC-A08A-4BF1E141CD92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图片1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6350" y="-4763"/>
            <a:ext cx="9156700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图片2"/>
          <p:cNvPicPr>
            <a:picLocks noChangeAspect="1" noChangeArrowheads="1"/>
          </p:cNvPicPr>
          <p:nvPr userDrawn="1"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-14605"/>
            <a:ext cx="9144000" cy="51435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Line 6"/>
          <p:cNvSpPr>
            <a:spLocks noChangeShapeType="1"/>
          </p:cNvSpPr>
          <p:nvPr userDrawn="1"/>
        </p:nvSpPr>
        <p:spPr bwMode="auto">
          <a:xfrm flipV="1">
            <a:off x="1116019" y="914400"/>
            <a:ext cx="7307981" cy="3691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010400" y="0"/>
            <a:ext cx="2133600" cy="220266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5F5F888-8E0D-45FC-A08A-4BF1E141CD92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图片2"/>
          <p:cNvPicPr>
            <a:picLocks noChangeAspect="1" noChangeArrowheads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Rectangle 3"/>
          <p:cNvSpPr>
            <a:spLocks noChangeArrowheads="1"/>
          </p:cNvSpPr>
          <p:nvPr userDrawn="1"/>
        </p:nvSpPr>
        <p:spPr bwMode="auto">
          <a:xfrm>
            <a:off x="250825" y="177405"/>
            <a:ext cx="3348038" cy="1329928"/>
          </a:xfrm>
          <a:prstGeom prst="rect">
            <a:avLst/>
          </a:prstGeom>
          <a:solidFill>
            <a:schemeClr val="bg1"/>
          </a:solidFill>
          <a:ln w="28575" algn="ctr">
            <a:noFill/>
            <a:miter lim="800000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Line 6"/>
          <p:cNvSpPr>
            <a:spLocks noChangeShapeType="1"/>
          </p:cNvSpPr>
          <p:nvPr userDrawn="1"/>
        </p:nvSpPr>
        <p:spPr bwMode="auto">
          <a:xfrm>
            <a:off x="1116019" y="951310"/>
            <a:ext cx="8027987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Rectangle 2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010400" y="0"/>
            <a:ext cx="2133600" cy="220266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5F5F888-8E0D-45FC-A08A-4BF1E141CD92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" name="图片 1" descr="GSmarkjm-E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7620" y="201930"/>
            <a:ext cx="1345565" cy="10585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13"/>
          <p:cNvSpPr>
            <a:spLocks noChangeShapeType="1"/>
          </p:cNvSpPr>
          <p:nvPr userDrawn="1"/>
        </p:nvSpPr>
        <p:spPr bwMode="auto">
          <a:xfrm>
            <a:off x="684213" y="642924"/>
            <a:ext cx="8459787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683568" y="1"/>
            <a:ext cx="8460432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zh-CN" altLang="en-US" dirty="0" smtClean="0"/>
              <a:t>单击此处编辑母版标题</a:t>
            </a:r>
          </a:p>
        </p:txBody>
      </p:sp>
      <p:sp>
        <p:nvSpPr>
          <p:cNvPr id="10" name="内容占位符 2"/>
          <p:cNvSpPr>
            <a:spLocks noGrp="1"/>
          </p:cNvSpPr>
          <p:nvPr>
            <p:ph idx="1"/>
          </p:nvPr>
        </p:nvSpPr>
        <p:spPr>
          <a:xfrm>
            <a:off x="323528" y="681540"/>
            <a:ext cx="8496944" cy="4158462"/>
          </a:xfrm>
          <a:prstGeom prst="rect">
            <a:avLst/>
          </a:prstGeom>
        </p:spPr>
        <p:txBody>
          <a:bodyPr/>
          <a:lstStyle>
            <a:lvl1pPr>
              <a:defRPr b="1"/>
            </a:lvl1pPr>
            <a:lvl2pPr>
              <a:defRPr b="1"/>
            </a:lvl2pPr>
            <a:lvl3pPr>
              <a:defRPr b="1"/>
            </a:lvl3pPr>
            <a:lvl4pPr>
              <a:defRPr b="1"/>
            </a:lvl4pPr>
            <a:lvl5pPr>
              <a:defRPr b="1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092950" y="487561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5B8ABF8-934D-42EC-88F7-C38DE7E32FEE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主体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 userDrawn="1"/>
        </p:nvCxnSpPr>
        <p:spPr>
          <a:xfrm>
            <a:off x="357188" y="571500"/>
            <a:ext cx="850106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 userDrawn="1"/>
        </p:nvCxnSpPr>
        <p:spPr>
          <a:xfrm>
            <a:off x="285750" y="4784725"/>
            <a:ext cx="8501063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4929188" y="4783138"/>
            <a:ext cx="4071937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1200" cap="none" spc="10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股份公司</a:t>
            </a:r>
            <a:r>
              <a:rPr kumimoji="0" lang="en-US" altLang="zh-CN" sz="1600" b="0" i="0" u="none" strike="noStrike" kern="1200" cap="none" spc="10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2017</a:t>
            </a:r>
            <a:r>
              <a:rPr kumimoji="0" lang="zh-CN" altLang="en-US" sz="1600" b="0" i="0" u="none" strike="noStrike" kern="1200" cap="none" spc="10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年</a:t>
            </a:r>
            <a:r>
              <a:rPr kumimoji="0" lang="en-US" altLang="zh-CN" sz="1600" b="0" i="0" u="none" strike="noStrike" kern="1200" cap="none" spc="100" normalizeH="0" baseline="0" noProof="0" dirty="0" err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GeoEast</a:t>
            </a:r>
            <a:r>
              <a:rPr kumimoji="0" lang="zh-CN" altLang="en-US" sz="1600" b="0" i="0" u="none" strike="noStrike" kern="1200" cap="none" spc="10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软件应用交流会</a:t>
            </a:r>
          </a:p>
        </p:txBody>
      </p:sp>
      <p:sp>
        <p:nvSpPr>
          <p:cNvPr id="6" name="灯片编号占位符 1"/>
          <p:cNvSpPr>
            <a:spLocks noGrp="1"/>
          </p:cNvSpPr>
          <p:nvPr userDrawn="1">
            <p:ph type="sldNum" sz="quarter" idx="4"/>
          </p:nvPr>
        </p:nvSpPr>
        <p:spPr bwMode="auto">
          <a:xfrm>
            <a:off x="7010400" y="0"/>
            <a:ext cx="2133600" cy="220663"/>
          </a:xfrm>
          <a:prstGeom prst="rect">
            <a:avLst/>
          </a:prstGeom>
          <a:noFill/>
          <a:ln>
            <a:miter lim="800000"/>
          </a:ln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1D6021E-D902-4BED-A118-D754757DAC9F}" type="slidenum">
              <a:rPr kumimoji="0" lang="en-US" altLang="zh-CN" sz="11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2" cstate="screen"/>
          <a:srcRect l="37395" t="25014"/>
          <a:stretch>
            <a:fillRect/>
          </a:stretch>
        </p:blipFill>
        <p:spPr bwMode="auto">
          <a:xfrm>
            <a:off x="1901827" y="277814"/>
            <a:ext cx="7242175" cy="4865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2" cstate="screen"/>
          <a:srcRect l="37395" t="25014"/>
          <a:stretch>
            <a:fillRect/>
          </a:stretch>
        </p:blipFill>
        <p:spPr bwMode="auto">
          <a:xfrm>
            <a:off x="1901827" y="277814"/>
            <a:ext cx="7242175" cy="4865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0"/>
            <a:ext cx="2133600" cy="22026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5D02734-9D7C-4B12-B7E8-88E3419B89A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4" name="Line 4"/>
          <p:cNvSpPr>
            <a:spLocks noChangeShapeType="1"/>
          </p:cNvSpPr>
          <p:nvPr userDrawn="1"/>
        </p:nvSpPr>
        <p:spPr bwMode="auto">
          <a:xfrm>
            <a:off x="1023938" y="640990"/>
            <a:ext cx="812006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" name="图片 1" descr="GSmarkjm-E2"/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35560" y="85725"/>
            <a:ext cx="1163320" cy="91503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>
          <a:solidFill>
            <a:srgbClr val="FF33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>
          <a:solidFill>
            <a:srgbClr val="FF3300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>
          <a:solidFill>
            <a:srgbClr val="FF3300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>
          <a:solidFill>
            <a:srgbClr val="FF3300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>
          <a:solidFill>
            <a:srgbClr val="FF3300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2800">
          <a:solidFill>
            <a:srgbClr val="FF3300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2800">
          <a:solidFill>
            <a:srgbClr val="FF3300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2800">
          <a:solidFill>
            <a:srgbClr val="FF3300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2800">
          <a:solidFill>
            <a:srgbClr val="FF3300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just" rtl="0" eaLnBrk="0" fontAlgn="base" hangingPunct="0">
        <a:spcBef>
          <a:spcPct val="20000"/>
        </a:spcBef>
        <a:spcAft>
          <a:spcPct val="0"/>
        </a:spcAft>
        <a:buClr>
          <a:srgbClr val="FF0000"/>
        </a:buClr>
        <a:buSzPct val="90000"/>
        <a:buFont typeface="Wingdings" panose="05000000000000000000" pitchFamily="2" charset="2"/>
        <a:buChar char="p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just" rtl="0" eaLnBrk="0" fontAlgn="base" hangingPunct="0">
        <a:spcBef>
          <a:spcPct val="20000"/>
        </a:spcBef>
        <a:spcAft>
          <a:spcPct val="0"/>
        </a:spcAft>
        <a:buClr>
          <a:srgbClr val="FF0000"/>
        </a:buClr>
        <a:buFont typeface="Arial" panose="020B0604020202020204" pitchFamily="34" charset="0"/>
        <a:buChar char="–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just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200">
          <a:solidFill>
            <a:schemeClr val="tx1"/>
          </a:solidFill>
          <a:latin typeface="+mn-lt"/>
          <a:ea typeface="+mn-ea"/>
        </a:defRPr>
      </a:lvl3pPr>
      <a:lvl4pPr marL="1600200" indent="-228600" algn="just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accent2"/>
          </a:solidFill>
          <a:latin typeface="+mn-lt"/>
          <a:ea typeface="+mn-ea"/>
        </a:defRPr>
      </a:lvl4pPr>
      <a:lvl5pPr marL="2057400" indent="-228600" algn="just" rtl="0" eaLnBrk="0" fontAlgn="base" hangingPunct="0">
        <a:spcBef>
          <a:spcPct val="20000"/>
        </a:spcBef>
        <a:spcAft>
          <a:spcPct val="0"/>
        </a:spcAft>
        <a:buChar char="»"/>
        <a:defRPr sz="2400">
          <a:solidFill>
            <a:schemeClr val="accent2"/>
          </a:solidFill>
          <a:latin typeface="+mn-lt"/>
          <a:ea typeface="+mn-ea"/>
        </a:defRPr>
      </a:lvl5pPr>
      <a:lvl6pPr marL="2514600" indent="-228600" algn="just" rtl="0" eaLnBrk="0" fontAlgn="base" hangingPunct="0">
        <a:spcBef>
          <a:spcPct val="20000"/>
        </a:spcBef>
        <a:spcAft>
          <a:spcPct val="0"/>
        </a:spcAft>
        <a:buChar char="»"/>
        <a:defRPr sz="2400">
          <a:solidFill>
            <a:schemeClr val="accent2"/>
          </a:solidFill>
          <a:latin typeface="+mn-lt"/>
          <a:ea typeface="+mn-ea"/>
        </a:defRPr>
      </a:lvl6pPr>
      <a:lvl7pPr marL="2971800" indent="-228600" algn="just" rtl="0" eaLnBrk="0" fontAlgn="base" hangingPunct="0">
        <a:spcBef>
          <a:spcPct val="20000"/>
        </a:spcBef>
        <a:spcAft>
          <a:spcPct val="0"/>
        </a:spcAft>
        <a:buChar char="»"/>
        <a:defRPr sz="2400">
          <a:solidFill>
            <a:schemeClr val="accent2"/>
          </a:solidFill>
          <a:latin typeface="+mn-lt"/>
          <a:ea typeface="+mn-ea"/>
        </a:defRPr>
      </a:lvl7pPr>
      <a:lvl8pPr marL="3429000" indent="-228600" algn="just" rtl="0" eaLnBrk="0" fontAlgn="base" hangingPunct="0">
        <a:spcBef>
          <a:spcPct val="20000"/>
        </a:spcBef>
        <a:spcAft>
          <a:spcPct val="0"/>
        </a:spcAft>
        <a:buChar char="»"/>
        <a:defRPr sz="2400">
          <a:solidFill>
            <a:schemeClr val="accent2"/>
          </a:solidFill>
          <a:latin typeface="+mn-lt"/>
          <a:ea typeface="+mn-ea"/>
        </a:defRPr>
      </a:lvl8pPr>
      <a:lvl9pPr marL="3886200" indent="-228600" algn="just" rtl="0" eaLnBrk="0" fontAlgn="base" hangingPunct="0">
        <a:spcBef>
          <a:spcPct val="20000"/>
        </a:spcBef>
        <a:spcAft>
          <a:spcPct val="0"/>
        </a:spcAft>
        <a:buChar char="»"/>
        <a:defRPr sz="2400">
          <a:solidFill>
            <a:schemeClr val="accent2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-19049" y="1049973"/>
            <a:ext cx="9144635" cy="7556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algn="ctr">
              <a:lnSpc>
                <a:spcPct val="120000"/>
              </a:lnSpc>
            </a:pPr>
            <a:r>
              <a:rPr lang="en-US" altLang="zh-CN" sz="3600" b="1" dirty="0" err="1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GeoEastV4.0</a:t>
            </a:r>
            <a:r>
              <a:rPr lang="zh-CN" altLang="zh-CN" sz="3600" b="1" dirty="0" err="1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解释经验技巧系列视频</a:t>
            </a:r>
            <a:endParaRPr lang="en-US" altLang="zh-CN" sz="3600" b="1" spc="100" dirty="0" err="1" smtClean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9" name="副标题 2"/>
          <p:cNvSpPr txBox="1"/>
          <p:nvPr/>
        </p:nvSpPr>
        <p:spPr bwMode="auto">
          <a:xfrm>
            <a:off x="1" y="3715076"/>
            <a:ext cx="9143999" cy="918102"/>
          </a:xfrm>
          <a:prstGeom prst="rect">
            <a:avLst/>
          </a:prstGeom>
          <a:noFill/>
          <a:ln>
            <a:miter lim="800000"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anose="05000000000000000000" pitchFamily="2" charset="2"/>
              <a:buNone/>
              <a:defRPr/>
            </a:pPr>
            <a:r>
              <a:rPr kumimoji="0" lang="zh-CN" altLang="en-US" b="1" i="0" u="none" strike="noStrike" kern="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东方地球物理公司物探技术研究中心</a:t>
            </a:r>
            <a:endParaRPr kumimoji="0" lang="en-US" altLang="zh-CN" b="1" i="0" u="none" strike="noStrike" kern="0" cap="none" spc="0" normalizeH="0" baseline="0" noProof="0" dirty="0" smtClean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anose="05000000000000000000" pitchFamily="2" charset="2"/>
              <a:buNone/>
              <a:defRPr/>
            </a:pPr>
            <a:r>
              <a:rPr lang="en-US" altLang="zh-CN" b="1" kern="0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2021</a:t>
            </a:r>
            <a:r>
              <a:rPr lang="zh-CN" altLang="en-US" b="1" kern="0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</a:t>
            </a:r>
            <a:endParaRPr kumimoji="0" lang="zh-CN" altLang="en-US" b="1" i="0" u="none" strike="noStrike" kern="0" cap="none" spc="0" normalizeH="0" baseline="0" noProof="0" dirty="0" smtClean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184015" y="3210560"/>
            <a:ext cx="30988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endParaRPr lang="zh-CN" altLang="en-US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 descr="GSmarkjm-E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5560" y="85725"/>
            <a:ext cx="1292225" cy="1016635"/>
          </a:xfrm>
          <a:prstGeom prst="rect">
            <a:avLst/>
          </a:prstGeom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1950166"/>
            <a:ext cx="9163050" cy="6278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algn="ctr">
              <a:lnSpc>
                <a:spcPct val="120000"/>
              </a:lnSpc>
            </a:pPr>
            <a:r>
              <a:rPr lang="zh-CN" altLang="en-US" sz="32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批量剔除曲线异常值</a:t>
            </a:r>
            <a:endParaRPr lang="en-US" altLang="zh-CN" sz="3200" b="1" spc="100" dirty="0" err="1" smtClean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C9E4AEA-C2F6-4585-861E-C0B037B2CCF7}" type="slidenum">
              <a:rPr lang="en-US" altLang="zh-CN"/>
              <a:t>2</a:t>
            </a:fld>
            <a:endParaRPr lang="en-US" altLang="zh-CN" dirty="0"/>
          </a:p>
        </p:txBody>
      </p:sp>
      <p:sp>
        <p:nvSpPr>
          <p:cNvPr id="3" name="矩形 2"/>
          <p:cNvSpPr/>
          <p:nvPr/>
        </p:nvSpPr>
        <p:spPr>
          <a:xfrm>
            <a:off x="87466" y="14721"/>
            <a:ext cx="9056534" cy="559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批量剔除曲线异常值</a:t>
            </a:r>
            <a:endParaRPr lang="en-US" altLang="zh-CN" sz="2400" dirty="0" smtClean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663" y="751191"/>
            <a:ext cx="6330950" cy="4005635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6" name="CustomShape 2"/>
          <p:cNvSpPr/>
          <p:nvPr/>
        </p:nvSpPr>
        <p:spPr>
          <a:xfrm>
            <a:off x="470538" y="1409561"/>
            <a:ext cx="1220787" cy="211138"/>
          </a:xfrm>
          <a:prstGeom prst="rect">
            <a:avLst/>
          </a:prstGeom>
          <a:noFill/>
          <a:ln w="28440">
            <a:solidFill>
              <a:srgbClr val="FF000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9913" y="3875391"/>
            <a:ext cx="1363662" cy="342900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</p:spPr>
      </p:pic>
      <p:pic>
        <p:nvPicPr>
          <p:cNvPr id="9" name="图片 8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73238" y="2368052"/>
            <a:ext cx="4810839" cy="1507339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Administrator\Desktop\新建文件夹 (5)\千图网_画册封面图片_图片编号17975946\55b76287878b9副本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2"/>
            <a:ext cx="9144000" cy="5148262"/>
          </a:xfrm>
          <a:prstGeom prst="rect">
            <a:avLst/>
          </a:prstGeom>
          <a:noFill/>
        </p:spPr>
      </p:pic>
      <p:sp>
        <p:nvSpPr>
          <p:cNvPr id="29" name="矩形 28"/>
          <p:cNvSpPr/>
          <p:nvPr/>
        </p:nvSpPr>
        <p:spPr>
          <a:xfrm>
            <a:off x="635" y="1289685"/>
            <a:ext cx="9143365" cy="20669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40000"/>
              </a:lnSpc>
            </a:pPr>
            <a:r>
              <a:rPr lang="zh-CN" altLang="en-US" sz="48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感谢</a:t>
            </a:r>
          </a:p>
          <a:p>
            <a:pPr algn="ctr">
              <a:lnSpc>
                <a:spcPct val="140000"/>
              </a:lnSpc>
            </a:pPr>
            <a:r>
              <a:rPr lang="zh-CN" altLang="en-US" sz="48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对</a:t>
            </a:r>
            <a:r>
              <a:rPr lang="en-US" altLang="zh-CN" sz="48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GeoEast</a:t>
            </a:r>
            <a:r>
              <a:rPr lang="zh-CN" altLang="en-US" sz="48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软件的大力支持！</a:t>
            </a:r>
          </a:p>
        </p:txBody>
      </p:sp>
      <p:pic>
        <p:nvPicPr>
          <p:cNvPr id="2" name="图片 1" descr="GSmarkjm-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560" y="339725"/>
            <a:ext cx="1700530" cy="1298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_Flower">
  <a:themeElements>
    <a:clrScheme name="3_Flower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Flower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spDef>
  </a:objectDefaults>
  <a:extraClrSchemeLst>
    <a:extraClrScheme>
      <a:clrScheme name="3_Flow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Flow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Flow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Flow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Flow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Flow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Flow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Flow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Flow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Flow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Flow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Flow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</TotalTime>
  <Words>213</Words>
  <Application>Microsoft Office PowerPoint</Application>
  <PresentationFormat>全屏显示(16:9)</PresentationFormat>
  <Paragraphs>11</Paragraphs>
  <Slides>3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</vt:i4>
      </vt:variant>
    </vt:vector>
  </HeadingPairs>
  <TitlesOfParts>
    <vt:vector size="13" baseType="lpstr">
      <vt:lpstr>黑体</vt:lpstr>
      <vt:lpstr>华文新魏</vt:lpstr>
      <vt:lpstr>宋体</vt:lpstr>
      <vt:lpstr>微软雅黑</vt:lpstr>
      <vt:lpstr>Arial</vt:lpstr>
      <vt:lpstr>Calibri</vt:lpstr>
      <vt:lpstr>Times New Roman</vt:lpstr>
      <vt:lpstr>Wingdings</vt:lpstr>
      <vt:lpstr>5_Flower</vt:lpstr>
      <vt:lpstr>1_Office 主题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No Smoking</dc:creator>
  <cp:lastModifiedBy>wgy</cp:lastModifiedBy>
  <cp:revision>6211</cp:revision>
  <dcterms:created xsi:type="dcterms:W3CDTF">2009-08-03T03:35:00Z</dcterms:created>
  <dcterms:modified xsi:type="dcterms:W3CDTF">2021-11-17T01:47:35Z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2052-11.1.0.11045</vt:lpwstr>
  </property>
  <property fmtid="{D5CDD505-2E9C-101B-9397-08002B2CF9AE}" pid="3" name="ICV">
    <vt:lpwstr>783353F2DF594BB38A8BF7A6EA99443E</vt:lpwstr>
  </property>
</Properties>
</file>